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notesMasterIdLst>
    <p:notesMasterId r:id="rId6"/>
  </p:notesMasterIdLst>
  <p:sldIdLst>
    <p:sldId id="256" r:id="rId4"/>
    <p:sldId id="257" r:id="rId5"/>
  </p:sldIdLst>
  <p:sldSz cx="9906000" cy="6858000" type="A4"/>
  <p:notesSz cx="9906000" cy="6858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9" d="100"/>
          <a:sy n="109" d="100"/>
        </p:scale>
        <p:origin x="1416" y="102"/>
      </p:cViewPr>
      <p:guideLst>
        <p:guide pos="2160" orient="horz"/>
        <p:guide pos="288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 /><Relationship Id="rId8" Type="http://schemas.openxmlformats.org/officeDocument/2006/relationships/tableStyles" Target="tableStyles.xml" /><Relationship Id="rId9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F0FF69E-DD4C-A2D3-F412-66EFAE070A85}" type="slidenum">
              <a:rPr/>
              <a:t/>
            </a:fld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AD38CA1-D38B-7E28-0AF5-11346AAAA994}" type="slidenum">
              <a:rPr/>
              <a:t/>
            </a:fld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9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50"/>
            </a:lvl2pPr>
            <a:lvl3pPr marL="742950" indent="0" algn="ctr">
              <a:buNone/>
              <a:defRPr sz="1450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pPr>
              <a:defRPr/>
            </a:pPr>
            <a:r>
              <a:rPr lang="de-DE"/>
              <a:t>Formatvorlage des Untertitelmasters durch Klicken bearbeiten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24.02.2025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vertTx" userDrawn="1">
  <p:cSld name="Titel und vertikaler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24.02.2025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vertTitleAndTx" userDrawn="1">
  <p:cSld name="Vertikaler Titel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 bwMode="auto">
          <a:xfrm>
            <a:off x="7088981" y="365125"/>
            <a:ext cx="2135981" cy="5811838"/>
          </a:xfrm>
        </p:spPr>
        <p:txBody>
          <a:bodyPr vert="eaVert"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 bwMode="auto">
          <a:xfrm>
            <a:off x="681037" y="365125"/>
            <a:ext cx="6284119" cy="5811838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24.02.2025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24.02.2025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secHead" userDrawn="1">
  <p:cSld name="Abschnitts-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675878" y="1709739"/>
            <a:ext cx="8543925" cy="2852737"/>
          </a:xfrm>
        </p:spPr>
        <p:txBody>
          <a:bodyPr anchor="b"/>
          <a:lstStyle>
            <a:lvl1pPr>
              <a:defRPr sz="49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50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24.02.2025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Obj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681037" y="1825625"/>
            <a:ext cx="421005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5014913" y="1825625"/>
            <a:ext cx="421005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24.02.2025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TxTwoObj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682328" y="365126"/>
            <a:ext cx="8543925" cy="1325563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50" b="1"/>
            </a:lvl2pPr>
            <a:lvl3pPr marL="742950" indent="0">
              <a:buNone/>
              <a:defRPr sz="1450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682328" y="2505074"/>
            <a:ext cx="4190702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50" b="1"/>
            </a:lvl2pPr>
            <a:lvl3pPr marL="742950" indent="0">
              <a:buNone/>
              <a:defRPr sz="1450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 bwMode="auto">
          <a:xfrm>
            <a:off x="5014913" y="2505074"/>
            <a:ext cx="4211340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24.02.2025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Only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24.02.2025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blank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24.02.2025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Tx" userDrawn="1">
  <p:cSld name="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5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50"/>
            </a:lvl2pPr>
            <a:lvl3pPr marL="742950" indent="0">
              <a:buNone/>
              <a:defRPr sz="1000"/>
            </a:lvl3pPr>
            <a:lvl4pPr marL="1114425" indent="0">
              <a:buNone/>
              <a:defRPr sz="800"/>
            </a:lvl4pPr>
            <a:lvl5pPr marL="1485900" indent="0">
              <a:buNone/>
              <a:defRPr sz="800"/>
            </a:lvl5pPr>
            <a:lvl6pPr marL="1857375" indent="0">
              <a:buNone/>
              <a:defRPr sz="800"/>
            </a:lvl6pPr>
            <a:lvl7pPr marL="2228850" indent="0">
              <a:buNone/>
              <a:defRPr sz="800"/>
            </a:lvl7pPr>
            <a:lvl8pPr marL="2600325" indent="0">
              <a:buNone/>
              <a:defRPr sz="800"/>
            </a:lvl8pPr>
            <a:lvl9pPr marL="2971800" indent="0">
              <a:buNone/>
              <a:defRPr sz="8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24.02.2025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picTx" userDrawn="1">
  <p:cSld name="Bild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Bildplatzhalter 2"/>
          <p:cNvSpPr>
            <a:spLocks noChangeAspect="1" noGrp="1"/>
          </p:cNvSpPr>
          <p:nvPr>
            <p:ph type="pic" idx="1"/>
          </p:nvPr>
        </p:nvSpPr>
        <p:spPr bwMode="auto">
          <a:xfrm>
            <a:off x="4211340" y="987426"/>
            <a:ext cx="5014913" cy="4873625"/>
          </a:xfrm>
        </p:spPr>
        <p:txBody>
          <a:bodyPr anchor="t"/>
          <a:lstStyle>
            <a:lvl1pPr marL="0" indent="0">
              <a:buNone/>
              <a:defRPr sz="2600"/>
            </a:lvl1pPr>
            <a:lvl2pPr marL="371475" indent="0">
              <a:buNone/>
              <a:defRPr sz="2300"/>
            </a:lvl2pPr>
            <a:lvl3pPr marL="742950" indent="0">
              <a:buNone/>
              <a:defRPr sz="1950"/>
            </a:lvl3pPr>
            <a:lvl4pPr marL="1114425" indent="0">
              <a:buNone/>
              <a:defRPr sz="1650"/>
            </a:lvl4pPr>
            <a:lvl5pPr marL="1485900" indent="0">
              <a:buNone/>
              <a:defRPr sz="1650"/>
            </a:lvl5pPr>
            <a:lvl6pPr marL="1857375" indent="0">
              <a:buNone/>
              <a:defRPr sz="1650"/>
            </a:lvl6pPr>
            <a:lvl7pPr marL="2228850" indent="0">
              <a:buNone/>
              <a:defRPr sz="1650"/>
            </a:lvl7pPr>
            <a:lvl8pPr marL="2600325" indent="0">
              <a:buNone/>
              <a:defRPr sz="1650"/>
            </a:lvl8pPr>
            <a:lvl9pPr marL="2971800" indent="0">
              <a:buNone/>
              <a:defRPr sz="1650"/>
            </a:lvl9pPr>
          </a:lstStyle>
          <a:p>
            <a:pPr>
              <a:defRPr/>
            </a:pPr>
            <a:r>
              <a:rPr lang="de-DE"/>
              <a:t>Click icon to add picture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50"/>
            </a:lvl2pPr>
            <a:lvl3pPr marL="742950" indent="0">
              <a:buNone/>
              <a:defRPr sz="1000"/>
            </a:lvl3pPr>
            <a:lvl4pPr marL="1114425" indent="0">
              <a:buNone/>
              <a:defRPr sz="800"/>
            </a:lvl4pPr>
            <a:lvl5pPr marL="1485900" indent="0">
              <a:buNone/>
              <a:defRPr sz="800"/>
            </a:lvl5pPr>
            <a:lvl6pPr marL="1857375" indent="0">
              <a:buNone/>
              <a:defRPr sz="800"/>
            </a:lvl6pPr>
            <a:lvl7pPr marL="2228850" indent="0">
              <a:buNone/>
              <a:defRPr sz="800"/>
            </a:lvl7pPr>
            <a:lvl8pPr marL="2600325" indent="0">
              <a:buNone/>
              <a:defRPr sz="800"/>
            </a:lvl8pPr>
            <a:lvl9pPr marL="2971800" indent="0">
              <a:buNone/>
              <a:defRPr sz="8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24.02.2025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auto">
          <a:xfrm>
            <a:off x="681037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Click to edit Master title style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81037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auto">
          <a:xfrm>
            <a:off x="681037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de-DE"/>
              <a:t>24.02.2025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42950">
        <a:lnSpc>
          <a:spcPct val="90000"/>
        </a:lnSpc>
        <a:spcBef>
          <a:spcPts val="0"/>
        </a:spcBef>
        <a:buNone/>
        <a:defRPr sz="36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>
        <a:lnSpc>
          <a:spcPct val="90000"/>
        </a:lnSpc>
        <a:spcBef>
          <a:spcPts val="813"/>
        </a:spcBef>
        <a:buFont typeface="Arial"/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>
        <a:lnSpc>
          <a:spcPct val="90000"/>
        </a:lnSpc>
        <a:spcBef>
          <a:spcPts val="406"/>
        </a:spcBef>
        <a:buFont typeface="Arial"/>
        <a:buChar char="•"/>
        <a:defRPr sz="195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>
        <a:lnSpc>
          <a:spcPct val="90000"/>
        </a:lnSpc>
        <a:spcBef>
          <a:spcPts val="406"/>
        </a:spcBef>
        <a:buFont typeface="Arial"/>
        <a:buChar char="•"/>
        <a:defRPr sz="165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>
        <a:lnSpc>
          <a:spcPct val="90000"/>
        </a:lnSpc>
        <a:spcBef>
          <a:spcPts val="406"/>
        </a:spcBef>
        <a:buFont typeface="Arial"/>
        <a:buChar char="•"/>
        <a:defRPr sz="145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>
        <a:lnSpc>
          <a:spcPct val="90000"/>
        </a:lnSpc>
        <a:spcBef>
          <a:spcPts val="406"/>
        </a:spcBef>
        <a:buFont typeface="Arial"/>
        <a:buChar char="•"/>
        <a:defRPr sz="145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>
        <a:lnSpc>
          <a:spcPct val="90000"/>
        </a:lnSpc>
        <a:spcBef>
          <a:spcPts val="406"/>
        </a:spcBef>
        <a:buFont typeface="Arial"/>
        <a:buChar char="•"/>
        <a:defRPr sz="145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>
        <a:lnSpc>
          <a:spcPct val="90000"/>
        </a:lnSpc>
        <a:spcBef>
          <a:spcPts val="406"/>
        </a:spcBef>
        <a:buFont typeface="Arial"/>
        <a:buChar char="•"/>
        <a:defRPr sz="145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>
        <a:lnSpc>
          <a:spcPct val="90000"/>
        </a:lnSpc>
        <a:spcBef>
          <a:spcPts val="406"/>
        </a:spcBef>
        <a:buFont typeface="Arial"/>
        <a:buChar char="•"/>
        <a:defRPr sz="145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>
        <a:lnSpc>
          <a:spcPct val="90000"/>
        </a:lnSpc>
        <a:spcBef>
          <a:spcPts val="406"/>
        </a:spcBef>
        <a:buFont typeface="Arial"/>
        <a:buChar char="•"/>
        <a:defRPr sz="14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42950">
        <a:defRPr sz="145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>
        <a:defRPr sz="145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>
        <a:defRPr sz="145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>
        <a:defRPr sz="145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>
        <a:defRPr sz="145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>
        <a:defRPr sz="145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>
        <a:defRPr sz="145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>
        <a:defRPr sz="145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>
        <a:defRPr sz="14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 bwMode="auto">
          <a:xfrm>
            <a:off x="5259303" y="5202989"/>
            <a:ext cx="4464496" cy="1512168"/>
          </a:xfrm>
          <a:prstGeom prst="rect">
            <a:avLst/>
          </a:prstGeom>
          <a:solidFill>
            <a:srgbClr val="005E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CH" sz="1450">
              <a:solidFill>
                <a:srgbClr val="005EA8"/>
              </a:solidFill>
            </a:endParaRPr>
          </a:p>
        </p:txBody>
      </p:sp>
      <p:sp>
        <p:nvSpPr>
          <p:cNvPr id="321976136" name="Textfeld 321976135"/>
          <p:cNvSpPr txBox="1"/>
          <p:nvPr/>
        </p:nvSpPr>
        <p:spPr bwMode="auto">
          <a:xfrm>
            <a:off x="389493" y="971726"/>
            <a:ext cx="4095059" cy="2895537"/>
          </a:xfrm>
          <a:prstGeom prst="rect">
            <a:avLst/>
          </a:prstGeom>
          <a:noFill/>
        </p:spPr>
        <p:txBody>
          <a:bodyPr vertOverflow="overflow" horzOverflow="overflow" vert="horz" wrap="square" lIns="74295" tIns="37148" rIns="74295" bIns="37148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fr-FR" sz="1100" b="1">
                <a:solidFill>
                  <a:srgbClr val="005EA8"/>
                </a:solidFill>
                <a:ea typeface="Times New Roman"/>
              </a:rPr>
              <a:t>Recommandation d’activité physique à l’hôpital pour les </a:t>
            </a:r>
            <a:br>
              <a:rPr lang="fr-FR" sz="1100" b="1">
                <a:solidFill>
                  <a:srgbClr val="005EA8"/>
                </a:solidFill>
                <a:ea typeface="Times New Roman"/>
              </a:rPr>
            </a:br>
            <a:r>
              <a:rPr lang="fr-FR" sz="1100" b="1">
                <a:solidFill>
                  <a:srgbClr val="005EA8"/>
                </a:solidFill>
                <a:ea typeface="Times New Roman"/>
              </a:rPr>
              <a:t>patient·e·s</a:t>
            </a:r>
            <a:r>
              <a:rPr lang="fr-FR" sz="1100" b="1">
                <a:solidFill>
                  <a:srgbClr val="005EA8"/>
                </a:solidFill>
                <a:ea typeface="Times New Roman"/>
              </a:rPr>
              <a:t> </a:t>
            </a:r>
            <a:r>
              <a:rPr lang="fr-FR" sz="1100" b="1">
                <a:solidFill>
                  <a:srgbClr val="005EA8"/>
                </a:solidFill>
                <a:ea typeface="Times New Roman"/>
              </a:rPr>
              <a:t>mobiles</a:t>
            </a:r>
            <a:endParaRPr/>
          </a:p>
          <a:p>
            <a:pPr>
              <a:defRPr/>
            </a:pPr>
            <a:br>
              <a:rPr lang="fr-FR" sz="1100">
                <a:ea typeface="Calibri"/>
                <a:cs typeface="Calibri"/>
              </a:rPr>
            </a:br>
            <a:r>
              <a:rPr lang="fr-FR" sz="1100">
                <a:ea typeface="Calibri"/>
                <a:cs typeface="Calibri"/>
              </a:rPr>
              <a:t>1 longueur de couloir représente _____ m</a:t>
            </a:r>
            <a:br>
              <a:rPr lang="fr-FR" sz="1100">
                <a:ea typeface="Calibri"/>
                <a:cs typeface="Calibri"/>
              </a:rPr>
            </a:br>
            <a:r>
              <a:rPr lang="fr-FR" sz="1100">
                <a:ea typeface="Calibri"/>
                <a:cs typeface="Calibri"/>
              </a:rPr>
              <a:t>1 aller-retour aux WC représente _____ m</a:t>
            </a:r>
            <a:br>
              <a:rPr lang="fr-FR" sz="1100">
                <a:ea typeface="Calibri"/>
                <a:cs typeface="Calibri"/>
              </a:rPr>
            </a:br>
            <a:r>
              <a:rPr lang="fr-FR" sz="1100">
                <a:ea typeface="Calibri"/>
                <a:cs typeface="Calibri"/>
              </a:rPr>
              <a:t>1 aller-retour à l’entrée principale représente ____ m</a:t>
            </a:r>
            <a:br>
              <a:rPr lang="fr-FR" sz="1100">
                <a:ea typeface="Calibri"/>
                <a:cs typeface="Calibri"/>
              </a:rPr>
            </a:br>
            <a:r>
              <a:rPr lang="fr-FR" sz="1100">
                <a:ea typeface="Calibri"/>
                <a:cs typeface="Calibri"/>
              </a:rPr>
              <a:t>1 aller-retour à la cafétéria représente ____ </a:t>
            </a:r>
            <a:r>
              <a:rPr lang="fr-FR" sz="1100">
                <a:ea typeface="Calibri"/>
                <a:cs typeface="Calibri"/>
              </a:rPr>
              <a:t>m</a:t>
            </a:r>
            <a:endParaRPr/>
          </a:p>
          <a:p>
            <a:pPr>
              <a:defRPr/>
            </a:pPr>
            <a:endParaRPr lang="fr-FR" sz="1100">
              <a:ea typeface="Calibri"/>
              <a:cs typeface="Calibri"/>
            </a:endParaRPr>
          </a:p>
          <a:p>
            <a:pPr>
              <a:defRPr/>
            </a:pPr>
            <a:endParaRPr lang="fr-FR" sz="1100">
              <a:ea typeface="Calibri"/>
              <a:cs typeface="Calibri"/>
            </a:endParaRPr>
          </a:p>
          <a:p>
            <a:pPr algn="ctr">
              <a:defRPr/>
            </a:pPr>
            <a:endParaRPr lang="fr-FR" sz="1100">
              <a:ea typeface="Calibri"/>
              <a:cs typeface="Calibri"/>
            </a:endParaRPr>
          </a:p>
          <a:p>
            <a:pPr algn="ctr">
              <a:defRPr/>
            </a:pPr>
            <a:br>
              <a:rPr lang="fr-FR" sz="1100">
                <a:ea typeface="Calibri"/>
                <a:cs typeface="Calibri"/>
              </a:rPr>
            </a:br>
            <a:r>
              <a:rPr lang="fr-FR" sz="1100" b="1">
                <a:solidFill>
                  <a:srgbClr val="005EA8"/>
                </a:solidFill>
                <a:ea typeface="Times New Roman"/>
              </a:rPr>
              <a:t>CHAQUE MOUVEMENT </a:t>
            </a:r>
            <a:r>
              <a:rPr lang="fr-FR" sz="1100" b="1">
                <a:solidFill>
                  <a:srgbClr val="005EA8"/>
                </a:solidFill>
                <a:ea typeface="Times New Roman"/>
              </a:rPr>
              <a:t>COMPTE</a:t>
            </a:r>
            <a:endParaRPr/>
          </a:p>
          <a:p>
            <a:pPr>
              <a:lnSpc>
                <a:spcPct val="150000"/>
              </a:lnSpc>
              <a:defRPr/>
            </a:pPr>
            <a:br>
              <a:rPr lang="fr-FR" sz="1100">
                <a:ea typeface="Calibri"/>
                <a:cs typeface="Calibri"/>
              </a:rPr>
            </a:br>
            <a:br>
              <a:rPr lang="fr-FR"/>
            </a:br>
            <a:endParaRPr lang="de-CH" sz="1050">
              <a:solidFill>
                <a:srgbClr val="FF0000"/>
              </a:solidFill>
              <a:ea typeface="Calibri"/>
              <a:cs typeface="Calibri"/>
            </a:endParaRPr>
          </a:p>
        </p:txBody>
      </p:sp>
      <p:sp>
        <p:nvSpPr>
          <p:cNvPr id="192129618" name="Textfeld 17"/>
          <p:cNvSpPr txBox="1"/>
          <p:nvPr/>
        </p:nvSpPr>
        <p:spPr bwMode="auto">
          <a:xfrm>
            <a:off x="5817096" y="5514827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b="1">
                <a:solidFill>
                  <a:schemeClr val="bg1"/>
                </a:solidFill>
                <a:ea typeface="Times New Roman"/>
              </a:rPr>
              <a:t>Journée d’action nationale</a:t>
            </a:r>
            <a:br>
              <a:rPr lang="fr-FR" b="1">
                <a:solidFill>
                  <a:schemeClr val="bg1"/>
                </a:solidFill>
                <a:ea typeface="Times New Roman"/>
              </a:rPr>
            </a:br>
            <a:r>
              <a:rPr lang="fr-FR" b="1">
                <a:solidFill>
                  <a:schemeClr val="bg1"/>
                </a:solidFill>
                <a:ea typeface="Times New Roman"/>
              </a:rPr>
              <a:t>avril 2024</a:t>
            </a:r>
            <a:endParaRPr/>
          </a:p>
          <a:p>
            <a:pPr>
              <a:defRPr/>
            </a:pPr>
            <a:br>
              <a:rPr lang="fr-FR"/>
            </a:br>
            <a:endParaRPr lang="de-CH"/>
          </a:p>
        </p:txBody>
      </p:sp>
      <p:pic>
        <p:nvPicPr>
          <p:cNvPr id="1587650008" name="Grafik 158765000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10799989">
            <a:off x="33774" y="6616946"/>
            <a:ext cx="3971673" cy="196423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025008" y="404664"/>
            <a:ext cx="4589507" cy="45895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28053168" name="Textfeld 628053167"/>
          <p:cNvSpPr txBox="1"/>
          <p:nvPr/>
        </p:nvSpPr>
        <p:spPr bwMode="auto">
          <a:xfrm>
            <a:off x="346470" y="537610"/>
            <a:ext cx="4098906" cy="5271495"/>
          </a:xfrm>
          <a:prstGeom prst="rect">
            <a:avLst/>
          </a:prstGeom>
          <a:noFill/>
        </p:spPr>
        <p:txBody>
          <a:bodyPr vertOverflow="overflow" horzOverflow="overflow" vert="horz" wrap="square" lIns="74295" tIns="37148" rIns="74295" bIns="37148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fr-FR" sz="1100">
                <a:solidFill>
                  <a:srgbClr val="000000"/>
                </a:solidFill>
              </a:rPr>
              <a:t>Préserver la mobilité et l’autonomie doit être un objectif interdisciplinaire lors de toute hospitalisation!</a:t>
            </a:r>
            <a:endParaRPr lang="fr-FR" sz="1100"/>
          </a:p>
          <a:p>
            <a:pPr>
              <a:defRPr/>
            </a:pPr>
            <a:endParaRPr lang="fr-FR" sz="1100">
              <a:solidFill>
                <a:srgbClr val="000000"/>
              </a:solidFill>
            </a:endParaRPr>
          </a:p>
          <a:p>
            <a:pPr>
              <a:defRPr/>
            </a:pPr>
            <a:r>
              <a:rPr lang="fr-FR" sz="1100">
                <a:solidFill>
                  <a:srgbClr val="000000"/>
                </a:solidFill>
              </a:rPr>
              <a:t>Des études le démontrent: les </a:t>
            </a:r>
            <a:r>
              <a:rPr lang="fr-FR" sz="1100">
                <a:solidFill>
                  <a:srgbClr val="000000"/>
                </a:solidFill>
              </a:rPr>
              <a:t>patient·e·s</a:t>
            </a:r>
            <a:r>
              <a:rPr lang="fr-FR" sz="1100">
                <a:solidFill>
                  <a:srgbClr val="000000"/>
                </a:solidFill>
              </a:rPr>
              <a:t> adultes </a:t>
            </a:r>
            <a:r>
              <a:rPr lang="fr-FR" sz="1100">
                <a:solidFill>
                  <a:srgbClr val="000000"/>
                </a:solidFill>
              </a:rPr>
              <a:t>hospitalisé·e·s</a:t>
            </a:r>
            <a:r>
              <a:rPr lang="fr-FR" sz="1100">
                <a:solidFill>
                  <a:srgbClr val="000000"/>
                </a:solidFill>
              </a:rPr>
              <a:t> de tous les groupes d’âge passent en moyenne plus de 91% de leurs journées d’hospitalisation </a:t>
            </a:r>
            <a:r>
              <a:rPr lang="fr-FR" sz="1100">
                <a:solidFill>
                  <a:srgbClr val="000000"/>
                </a:solidFill>
              </a:rPr>
              <a:t>allongé·e·s</a:t>
            </a:r>
            <a:r>
              <a:rPr lang="fr-FR" sz="1100">
                <a:solidFill>
                  <a:srgbClr val="000000"/>
                </a:solidFill>
              </a:rPr>
              <a:t> ou </a:t>
            </a:r>
            <a:r>
              <a:rPr lang="fr-FR" sz="1100">
                <a:solidFill>
                  <a:srgbClr val="000000"/>
                </a:solidFill>
              </a:rPr>
              <a:t>assis·e·s</a:t>
            </a:r>
            <a:r>
              <a:rPr lang="fr-FR" sz="1100">
                <a:solidFill>
                  <a:srgbClr val="000000"/>
                </a:solidFill>
              </a:rPr>
              <a:t>, inactif·ve·s.</a:t>
            </a:r>
            <a:r>
              <a:rPr lang="fr-FR" sz="1100" baseline="30000">
                <a:solidFill>
                  <a:srgbClr val="000000"/>
                </a:solidFill>
              </a:rPr>
              <a:t>1</a:t>
            </a:r>
            <a:r>
              <a:rPr lang="fr-FR" sz="1100">
                <a:solidFill>
                  <a:srgbClr val="000000"/>
                </a:solidFill>
              </a:rPr>
              <a:t> Pour les </a:t>
            </a:r>
            <a:r>
              <a:rPr lang="fr-FR" sz="1100">
                <a:solidFill>
                  <a:srgbClr val="000000"/>
                </a:solidFill>
              </a:rPr>
              <a:t>patient·e·s</a:t>
            </a:r>
            <a:r>
              <a:rPr lang="fr-FR" sz="1100">
                <a:solidFill>
                  <a:srgbClr val="000000"/>
                </a:solidFill>
              </a:rPr>
              <a:t> </a:t>
            </a:r>
            <a:r>
              <a:rPr lang="fr-FR" sz="1100">
                <a:solidFill>
                  <a:srgbClr val="000000"/>
                </a:solidFill>
              </a:rPr>
              <a:t>âgé·e·s</a:t>
            </a:r>
            <a:r>
              <a:rPr lang="fr-FR" sz="1100">
                <a:solidFill>
                  <a:srgbClr val="000000"/>
                </a:solidFill>
              </a:rPr>
              <a:t> de plus de 65 ans, ce pourcentage serait même de plus de 96%.</a:t>
            </a:r>
            <a:r>
              <a:rPr lang="fr-FR" sz="1100" baseline="30000">
                <a:solidFill>
                  <a:srgbClr val="000000"/>
                </a:solidFill>
              </a:rPr>
              <a:t>2</a:t>
            </a:r>
            <a:endParaRPr lang="fr-FR" sz="1100"/>
          </a:p>
          <a:p>
            <a:pPr>
              <a:defRPr/>
            </a:pPr>
            <a:endParaRPr lang="fr-FR" sz="1100">
              <a:solidFill>
                <a:srgbClr val="000000"/>
              </a:solidFill>
            </a:endParaRPr>
          </a:p>
          <a:p>
            <a:pPr>
              <a:defRPr/>
            </a:pPr>
            <a:r>
              <a:rPr lang="fr-FR" sz="1100">
                <a:solidFill>
                  <a:srgbClr val="000000"/>
                </a:solidFill>
              </a:rPr>
              <a:t>Plus l'activité physique des </a:t>
            </a:r>
            <a:r>
              <a:rPr lang="fr-FR" sz="1100">
                <a:solidFill>
                  <a:srgbClr val="000000"/>
                </a:solidFill>
              </a:rPr>
              <a:t>patient·e·s</a:t>
            </a:r>
            <a:r>
              <a:rPr lang="fr-FR" sz="1100">
                <a:solidFill>
                  <a:srgbClr val="000000"/>
                </a:solidFill>
              </a:rPr>
              <a:t> postopératoires est élevée, plus la durée de leur hospitalisation est </a:t>
            </a:r>
            <a:r>
              <a:rPr lang="fr-FR" sz="1100">
                <a:solidFill>
                  <a:srgbClr val="000000"/>
                </a:solidFill>
              </a:rPr>
              <a:t>courte.</a:t>
            </a:r>
            <a:r>
              <a:rPr lang="fr-FR" sz="1100" baseline="30000">
                <a:solidFill>
                  <a:srgbClr val="000000"/>
                </a:solidFill>
              </a:rPr>
              <a:t>3 </a:t>
            </a:r>
            <a:endParaRPr lang="fr-FR" sz="1100" baseline="30000">
              <a:solidFill>
                <a:srgbClr val="000000"/>
              </a:solidFill>
            </a:endParaRPr>
          </a:p>
          <a:p>
            <a:pPr>
              <a:defRPr/>
            </a:pPr>
            <a:endParaRPr lang="fr-FR" sz="1100">
              <a:solidFill>
                <a:srgbClr val="000000"/>
              </a:solidFill>
            </a:endParaRPr>
          </a:p>
          <a:p>
            <a:pPr>
              <a:defRPr/>
            </a:pPr>
            <a:r>
              <a:rPr lang="fr-FR" sz="1100">
                <a:solidFill>
                  <a:srgbClr val="000000"/>
                </a:solidFill>
              </a:rPr>
              <a:t>Les </a:t>
            </a:r>
            <a:r>
              <a:rPr lang="fr-FR" sz="1100">
                <a:solidFill>
                  <a:srgbClr val="000000"/>
                </a:solidFill>
              </a:rPr>
              <a:t>patient·e·s</a:t>
            </a:r>
            <a:r>
              <a:rPr lang="fr-FR" sz="1100">
                <a:solidFill>
                  <a:srgbClr val="000000"/>
                </a:solidFill>
              </a:rPr>
              <a:t> gravement malades perdent 2 % de leur masse musculaire par </a:t>
            </a:r>
            <a:r>
              <a:rPr lang="fr-FR" sz="1100">
                <a:solidFill>
                  <a:srgbClr val="000000"/>
                </a:solidFill>
              </a:rPr>
              <a:t>jour.</a:t>
            </a:r>
            <a:r>
              <a:rPr lang="fr-FR" sz="1100" baseline="30000">
                <a:solidFill>
                  <a:srgbClr val="000000"/>
                </a:solidFill>
              </a:rPr>
              <a:t>4</a:t>
            </a:r>
            <a:endParaRPr lang="fr-FR" sz="1100" baseline="30000">
              <a:solidFill>
                <a:srgbClr val="000000"/>
              </a:solidFill>
            </a:endParaRPr>
          </a:p>
          <a:p>
            <a:pPr>
              <a:defRPr/>
            </a:pPr>
            <a:r>
              <a:rPr lang="fr-FR" sz="1100">
                <a:solidFill>
                  <a:srgbClr val="000000"/>
                </a:solidFill>
              </a:rPr>
              <a:t>Il est recommandé que les </a:t>
            </a:r>
            <a:r>
              <a:rPr lang="fr-FR" sz="1100">
                <a:solidFill>
                  <a:srgbClr val="000000"/>
                </a:solidFill>
              </a:rPr>
              <a:t>patient·e·s</a:t>
            </a:r>
            <a:r>
              <a:rPr lang="fr-FR" sz="1100">
                <a:solidFill>
                  <a:srgbClr val="000000"/>
                </a:solidFill>
              </a:rPr>
              <a:t> marchent 900 pas, soit 500 m, par </a:t>
            </a:r>
            <a:r>
              <a:rPr lang="fr-FR" sz="1100">
                <a:solidFill>
                  <a:srgbClr val="000000"/>
                </a:solidFill>
              </a:rPr>
              <a:t>jour.</a:t>
            </a:r>
            <a:r>
              <a:rPr lang="fr-FR" sz="1100" baseline="30000">
                <a:solidFill>
                  <a:srgbClr val="000000"/>
                </a:solidFill>
              </a:rPr>
              <a:t>5</a:t>
            </a:r>
            <a:endParaRPr lang="fr-FR" sz="1100" baseline="30000">
              <a:solidFill>
                <a:srgbClr val="000000"/>
              </a:solidFill>
            </a:endParaRPr>
          </a:p>
          <a:p>
            <a:pPr>
              <a:defRPr/>
            </a:pPr>
            <a:endParaRPr lang="fr-FR" sz="1100">
              <a:solidFill>
                <a:srgbClr val="000000"/>
              </a:solidFill>
            </a:endParaRPr>
          </a:p>
          <a:p>
            <a:pPr>
              <a:defRPr/>
            </a:pPr>
            <a:r>
              <a:rPr lang="fr-FR" sz="1100">
                <a:solidFill>
                  <a:srgbClr val="000000"/>
                </a:solidFill>
              </a:rPr>
              <a:t>Tous </a:t>
            </a:r>
            <a:r>
              <a:rPr lang="fr-FR" sz="1100">
                <a:solidFill>
                  <a:srgbClr val="000000"/>
                </a:solidFill>
              </a:rPr>
              <a:t>les </a:t>
            </a:r>
            <a:r>
              <a:rPr lang="fr-FR" sz="1100">
                <a:solidFill>
                  <a:srgbClr val="000000"/>
                </a:solidFill>
              </a:rPr>
              <a:t>professionnel·le·s</a:t>
            </a:r>
            <a:r>
              <a:rPr lang="fr-FR" sz="1100">
                <a:solidFill>
                  <a:srgbClr val="000000"/>
                </a:solidFill>
              </a:rPr>
              <a:t> peuvent promouvoir l’activité physique!</a:t>
            </a:r>
            <a:endParaRPr/>
          </a:p>
          <a:p>
            <a:pPr>
              <a:defRPr/>
            </a:pPr>
            <a:endParaRPr lang="fr-FR" sz="1100">
              <a:solidFill>
                <a:srgbClr val="000000"/>
              </a:solidFill>
            </a:endParaRPr>
          </a:p>
          <a:p>
            <a:pPr>
              <a:defRPr/>
            </a:pPr>
            <a:endParaRPr lang="fr-FR" sz="1100">
              <a:solidFill>
                <a:srgbClr val="000000"/>
              </a:solidFill>
            </a:endParaRPr>
          </a:p>
          <a:p>
            <a:pPr>
              <a:defRPr/>
            </a:pPr>
            <a:endParaRPr lang="fr-FR" sz="1100">
              <a:solidFill>
                <a:srgbClr val="000000"/>
              </a:solidFill>
            </a:endParaRPr>
          </a:p>
          <a:p>
            <a:pPr>
              <a:defRPr/>
            </a:pPr>
            <a:endParaRPr lang="fr-FR" sz="1100">
              <a:solidFill>
                <a:srgbClr val="000000"/>
              </a:solidFill>
            </a:endParaRPr>
          </a:p>
          <a:p>
            <a:pPr>
              <a:defRPr/>
            </a:pPr>
            <a:endParaRPr lang="fr-FR" sz="1100">
              <a:solidFill>
                <a:srgbClr val="000000"/>
              </a:solidFill>
            </a:endParaRPr>
          </a:p>
          <a:p>
            <a:pPr>
              <a:defRPr/>
            </a:pPr>
            <a:endParaRPr lang="fr-FR" sz="1100">
              <a:solidFill>
                <a:srgbClr val="000000"/>
              </a:solidFill>
            </a:endParaRPr>
          </a:p>
          <a:p>
            <a:pPr>
              <a:defRPr/>
            </a:pPr>
            <a:r>
              <a:rPr lang="fr-FR" sz="1100">
                <a:solidFill>
                  <a:srgbClr val="000000"/>
                </a:solidFill>
              </a:rPr>
              <a:t>Pour </a:t>
            </a:r>
            <a:r>
              <a:rPr lang="fr-FR" sz="1100">
                <a:solidFill>
                  <a:srgbClr val="000000"/>
                </a:solidFill>
              </a:rPr>
              <a:t>plus d’informations, reportez-vous</a:t>
            </a:r>
            <a:endParaRPr lang="fr-FR" sz="1100">
              <a:solidFill>
                <a:srgbClr val="000000"/>
              </a:solidFill>
            </a:endParaRPr>
          </a:p>
          <a:p>
            <a:pPr>
              <a:defRPr/>
            </a:pPr>
            <a:r>
              <a:rPr lang="fr-FR" sz="1100">
                <a:solidFill>
                  <a:srgbClr val="000000"/>
                </a:solidFill>
              </a:rPr>
              <a:t>au site web </a:t>
            </a:r>
            <a:r>
              <a:rPr lang="fr-FR" sz="1100">
                <a:solidFill>
                  <a:srgbClr val="000000"/>
                </a:solidFill>
              </a:rPr>
              <a:t>de </a:t>
            </a:r>
            <a:r>
              <a:rPr lang="fr-FR" sz="1100">
                <a:solidFill>
                  <a:srgbClr val="000000"/>
                </a:solidFill>
              </a:rPr>
              <a:t>l’IGPTR-A.</a:t>
            </a:r>
            <a:endParaRPr lang="fr-FR" sz="1100">
              <a:solidFill>
                <a:srgbClr val="000000"/>
              </a:solidFill>
            </a:endParaRPr>
          </a:p>
          <a:p>
            <a:pPr>
              <a:defRPr/>
            </a:pPr>
            <a:endParaRPr lang="fr-FR" sz="1100"/>
          </a:p>
          <a:p>
            <a:pPr>
              <a:defRPr/>
            </a:pPr>
            <a:endParaRPr lang="fr-FR" sz="1100"/>
          </a:p>
          <a:p>
            <a:pPr>
              <a:defRPr/>
            </a:pPr>
            <a:endParaRPr lang="fr-FR" sz="1100"/>
          </a:p>
          <a:p>
            <a:pPr>
              <a:defRPr/>
            </a:pPr>
            <a:r>
              <a:rPr lang="fr-FR" sz="1100">
                <a:solidFill>
                  <a:srgbClr val="000000"/>
                </a:solidFill>
              </a:rPr>
              <a:t>Les sources indiquées vous trouvez là: </a:t>
            </a:r>
            <a:endParaRPr lang="fr-FR" sz="1100">
              <a:highlight>
                <a:srgbClr val="FFFF00"/>
              </a:highlight>
            </a:endParaRPr>
          </a:p>
        </p:txBody>
      </p:sp>
      <p:sp>
        <p:nvSpPr>
          <p:cNvPr id="1189178537" name="Textfeld 1189178536"/>
          <p:cNvSpPr txBox="1"/>
          <p:nvPr/>
        </p:nvSpPr>
        <p:spPr bwMode="auto">
          <a:xfrm>
            <a:off x="5179428" y="1133760"/>
            <a:ext cx="4709300" cy="290786"/>
          </a:xfrm>
          <a:prstGeom prst="rect">
            <a:avLst/>
          </a:prstGeom>
          <a:noFill/>
        </p:spPr>
        <p:txBody>
          <a:bodyPr vertOverflow="overflow" horzOverflow="overflow" vert="horz" wrap="square" lIns="74295" tIns="37148" rIns="74295" bIns="37148" numCol="1" spcCol="0" rtlCol="0" fromWordArt="0" anchor="t" anchorCtr="0" forceAA="0" compatLnSpc="0">
            <a:spAutoFit/>
          </a:bodyPr>
          <a:lstStyle/>
          <a:p>
            <a:pPr>
              <a:defRPr/>
            </a:pPr>
            <a:endParaRPr sz="1450"/>
          </a:p>
        </p:txBody>
      </p:sp>
      <p:sp>
        <p:nvSpPr>
          <p:cNvPr id="501686826" name=" 501686825"/>
          <p:cNvSpPr/>
          <p:nvPr/>
        </p:nvSpPr>
        <p:spPr bwMode="auto">
          <a:xfrm>
            <a:off x="5097016" y="537611"/>
            <a:ext cx="4592784" cy="371503"/>
          </a:xfrm>
        </p:spPr>
        <p:txBody>
          <a:bodyPr rot="0" spcFirstLastPara="0" vertOverflow="overflow" horzOverflow="overflow" vert="horz" wrap="square" lIns="74295" tIns="37148" rIns="74295" bIns="37148" numCol="1" spcCol="0" rtlCol="0" fromWordArt="0" anchor="t" anchorCtr="0" forceAA="0" compatLnSpc="1">
            <a:prstTxWarp prst="textNoShape"/>
            <a:spAutoFit/>
          </a:bodyPr>
          <a:lstStyle/>
          <a:p>
            <a:pPr>
              <a:defRPr/>
            </a:pPr>
            <a:r>
              <a:rPr lang="fr-FR" sz="1100" b="1">
                <a:solidFill>
                  <a:srgbClr val="005EA8"/>
                </a:solidFill>
                <a:ea typeface="Times New Roman"/>
              </a:rPr>
              <a:t>Voici ce que vous pouvez faire pour encourager vos </a:t>
            </a:r>
            <a:r>
              <a:rPr lang="fr-FR" sz="1100" b="1">
                <a:solidFill>
                  <a:srgbClr val="005EA8"/>
                </a:solidFill>
                <a:ea typeface="Times New Roman"/>
              </a:rPr>
              <a:t>patient·e·s</a:t>
            </a:r>
            <a:r>
              <a:rPr lang="fr-FR" sz="1100" b="1">
                <a:solidFill>
                  <a:srgbClr val="005EA8"/>
                </a:solidFill>
                <a:ea typeface="Times New Roman"/>
              </a:rPr>
              <a:t> à rester </a:t>
            </a:r>
            <a:r>
              <a:rPr lang="fr-FR" sz="1100" b="1">
                <a:solidFill>
                  <a:srgbClr val="005EA8"/>
                </a:solidFill>
                <a:ea typeface="Times New Roman"/>
              </a:rPr>
              <a:t>actif·ve·s</a:t>
            </a:r>
            <a:endParaRPr lang="fr-FR" sz="1100" b="1">
              <a:solidFill>
                <a:srgbClr val="005EA8"/>
              </a:solidFill>
              <a:ea typeface="Times New Roman"/>
            </a:endParaRPr>
          </a:p>
          <a:p>
            <a:pPr>
              <a:defRPr/>
            </a:pPr>
            <a:endParaRPr lang="de-CH" sz="1100" b="1">
              <a:solidFill>
                <a:srgbClr val="FF0000"/>
              </a:solidFill>
              <a:ea typeface="Times New Roman"/>
            </a:endParaRPr>
          </a:p>
        </p:txBody>
      </p:sp>
      <p:graphicFrame>
        <p:nvGraphicFramePr>
          <p:cNvPr id="1392335084" name="Tabelle 1392335083"/>
          <p:cNvGraphicFramePr>
            <a:graphicFrameLocks xmlns:a="http://schemas.openxmlformats.org/drawingml/2006/main"/>
          </p:cNvGraphicFramePr>
          <p:nvPr/>
        </p:nvGraphicFramePr>
        <p:xfrm>
          <a:off x="4953000" y="2165671"/>
          <a:ext cx="4904575" cy="4599623"/>
        </p:xfrm>
        <a:graphic>
          <a:graphicData uri="http://schemas.openxmlformats.org/drawingml/2006/table">
            <a:tbl>
              <a:tblPr firstRow="1" firstCol="1" lastRow="0" lastCol="0" bandRow="1" bandCol="0"/>
              <a:tblGrid>
                <a:gridCol w="654536"/>
                <a:gridCol w="1504745"/>
                <a:gridCol w="763361"/>
                <a:gridCol w="1981933"/>
              </a:tblGrid>
              <a:tr h="408623">
                <a:tc gridSpan="2">
                  <a:txBody>
                    <a:bodyPr/>
                    <a:p>
                      <a:pPr>
                        <a:defRPr/>
                      </a:pPr>
                      <a:r>
                        <a:rPr lang="fr-FR" sz="1100" b="1" i="0" u="none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Pour les </a:t>
                      </a:r>
                      <a:r>
                        <a:rPr lang="fr-FR" sz="1100" b="1" i="0" u="none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patient·e·s</a:t>
                      </a:r>
                      <a:r>
                        <a:rPr lang="fr-FR" sz="1100" b="1" i="0" u="none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 mobiles non autonomes </a:t>
                      </a:r>
                      <a:endParaRPr lang="fr-FR" sz="1100"/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gridSpan="2">
                  <a:txBody>
                    <a:bodyPr/>
                    <a:p>
                      <a:pPr marL="108000" indent="0">
                        <a:defRPr/>
                      </a:pPr>
                      <a:r>
                        <a:rPr lang="fr-FR" sz="1100" b="1" i="0" u="none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Pour les </a:t>
                      </a:r>
                      <a:r>
                        <a:rPr lang="fr-FR" sz="1100" b="1" i="0" u="none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patient·e·s</a:t>
                      </a:r>
                      <a:r>
                        <a:rPr lang="fr-FR" sz="1100" b="1" i="0" u="none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 mobiles</a:t>
                      </a:r>
                      <a:r>
                        <a:rPr lang="fr-FR" sz="1100" b="1" i="0" u="none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 </a:t>
                      </a:r>
                      <a:r>
                        <a:rPr lang="fr-FR" sz="1100" b="1" i="0" u="none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autonomes</a:t>
                      </a:r>
                      <a:endParaRPr lang="de-CH" sz="1100">
                        <a:latin typeface="+mn-lt"/>
                        <a:cs typeface="+mn-cs"/>
                      </a:endParaRPr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1371889">
                <a:tc>
                  <a:txBody>
                    <a:bodyPr/>
                    <a:p>
                      <a:pPr>
                        <a:defRPr/>
                      </a:pPr>
                      <a:endParaRPr sz="800">
                        <a:latin typeface="Arial"/>
                        <a:cs typeface="Arial"/>
                      </a:endParaRPr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fr-FR" sz="1100" b="0" i="0" u="none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Accompagner le patient/la patiente aux toilettes.</a:t>
                      </a:r>
                      <a:endParaRPr lang="fr-FR" sz="1100"/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900" b="0" i="0" u="none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 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fr-FR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Indiquer aux </a:t>
                      </a:r>
                      <a:r>
                        <a:rPr lang="fr-FR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patient·e·s</a:t>
                      </a:r>
                      <a:r>
                        <a:rPr lang="fr-FR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 et à leurs proches des idées d’activités et des objectifs de promenade (manger à table, se promener dans le couloir ou sur le balcon, aller à la cafétéria, se promener dans le parc, prendre l’escalier au lieu de l’ascenseur, etc.).</a:t>
                      </a:r>
                      <a:endParaRPr lang="fr-FR" sz="1100"/>
                    </a:p>
                    <a:p>
                      <a:pPr>
                        <a:defRPr/>
                      </a:pPr>
                      <a:endParaRPr lang="de-CH" sz="1100" b="0" i="0" u="none" strike="noStrike" cap="none" spc="0">
                        <a:solidFill>
                          <a:srgbClr val="000000"/>
                        </a:solidFill>
                        <a:latin typeface="+mn-lt"/>
                        <a:cs typeface="+mn-cs"/>
                      </a:endParaRPr>
                    </a:p>
                    <a:p>
                      <a:pPr>
                        <a:defRPr/>
                      </a:pPr>
                      <a:endParaRPr sz="1100"/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</a:tr>
              <a:tr h="936104">
                <a:tc>
                  <a:txBody>
                    <a:bodyPr/>
                    <a:p>
                      <a:pPr>
                        <a:defRPr/>
                      </a:pPr>
                      <a:endParaRPr sz="800">
                        <a:latin typeface="Arial"/>
                        <a:cs typeface="Arial"/>
                      </a:endParaRPr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fr-FR" sz="1100" b="0" i="0" u="none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Inciter les </a:t>
                      </a:r>
                      <a:r>
                        <a:rPr lang="fr-FR" sz="1100" b="0" i="0" u="none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patient·e·s</a:t>
                      </a:r>
                      <a:r>
                        <a:rPr lang="fr-FR" sz="1100" b="0" i="0" u="none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 à prendre leur repas assis à table.</a:t>
                      </a:r>
                      <a:endParaRPr lang="fr-FR" sz="1100"/>
                    </a:p>
                    <a:p>
                      <a:pPr>
                        <a:defRPr/>
                      </a:pPr>
                      <a:endParaRPr lang="de-CH" sz="1100" b="0" i="0" u="none">
                        <a:solidFill>
                          <a:srgbClr val="000000"/>
                        </a:solidFill>
                        <a:latin typeface="+mn-lt"/>
                        <a:cs typeface="+mn-cs"/>
                      </a:endParaRPr>
                    </a:p>
                    <a:p>
                      <a:pPr>
                        <a:defRPr/>
                      </a:pPr>
                      <a:endParaRPr lang="de-CH" sz="1100" b="0" i="0" u="none">
                        <a:solidFill>
                          <a:srgbClr val="000000"/>
                        </a:solidFill>
                        <a:latin typeface="+mn-lt"/>
                        <a:cs typeface="+mn-cs"/>
                      </a:endParaRPr>
                    </a:p>
                    <a:p>
                      <a:pPr>
                        <a:defRPr/>
                      </a:pPr>
                      <a:endParaRPr lang="de-CH" sz="1100">
                        <a:latin typeface="+mn-lt"/>
                        <a:cs typeface="+mn-cs"/>
                      </a:endParaRPr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800" b="0" i="0" u="none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 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fr-FR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Féliciter les </a:t>
                      </a:r>
                      <a:r>
                        <a:rPr lang="fr-FR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patient·e·s</a:t>
                      </a:r>
                      <a:r>
                        <a:rPr lang="fr-FR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 qui s’efforcent de bouger.</a:t>
                      </a:r>
                      <a:endParaRPr lang="fr-FR" sz="1100"/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</a:tr>
              <a:tr h="1213485">
                <a:tc>
                  <a:txBody>
                    <a:bodyPr/>
                    <a:p>
                      <a:pPr>
                        <a:defRPr/>
                      </a:pPr>
                      <a:endParaRPr sz="800">
                        <a:latin typeface="Arial"/>
                        <a:cs typeface="Arial"/>
                      </a:endParaRPr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fr-FR" sz="1100" b="0" i="0" u="none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Mettre en œuvre des moyens auxiliaires pour favoriser les déplacements autonomes (en accord avec le ou la physiothérapeute, le cas échéant).</a:t>
                      </a:r>
                      <a:endParaRPr lang="fr-FR" sz="1100"/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endParaRPr sz="800">
                        <a:latin typeface="Arial"/>
                        <a:cs typeface="Arial"/>
                      </a:endParaRPr>
                    </a:p>
                    <a:p>
                      <a:pPr>
                        <a:defRPr/>
                      </a:pPr>
                      <a:r>
                        <a:rPr sz="800" b="0" i="0" u="none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 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fr-FR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Demander aux </a:t>
                      </a:r>
                      <a:r>
                        <a:rPr lang="fr-FR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patient·e·s</a:t>
                      </a:r>
                      <a:r>
                        <a:rPr lang="fr-FR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 s’ils ont déjà bougé au cours de la journée ou s’</a:t>
                      </a:r>
                      <a:r>
                        <a:rPr lang="fr-FR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ils·elles</a:t>
                      </a:r>
                      <a:r>
                        <a:rPr lang="fr-FR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 </a:t>
                      </a:r>
                      <a:endParaRPr lang="fr-FR" sz="1100"/>
                    </a:p>
                    <a:p>
                      <a:pPr>
                        <a:defRPr/>
                      </a:pPr>
                      <a:r>
                        <a:rPr lang="fr-FR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ont fait leurs exercices.</a:t>
                      </a:r>
                      <a:endParaRPr lang="fr-FR" sz="1100"/>
                    </a:p>
                    <a:p>
                      <a:pPr>
                        <a:defRPr/>
                      </a:pPr>
                      <a:endParaRPr lang="fr-FR" sz="1100" b="0" i="0" u="none" strike="noStrike" cap="none" spc="0">
                        <a:solidFill>
                          <a:srgbClr val="000000"/>
                        </a:solidFill>
                        <a:latin typeface="+mn-lt"/>
                        <a:ea typeface="Calibri"/>
                        <a:cs typeface="+mn-cs"/>
                      </a:endParaRPr>
                    </a:p>
                    <a:p>
                      <a:pPr>
                        <a:defRPr/>
                      </a:pPr>
                      <a:r>
                        <a:rPr lang="fr-FR" sz="1100" b="0" i="0" u="none" strike="noStrike" cap="none" spc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+mn-cs"/>
                        </a:rPr>
                        <a:t>Fixer un objectif journalier avec le patient ou la patiente.</a:t>
                      </a:r>
                      <a:endParaRPr lang="fr-FR" sz="1100"/>
                    </a:p>
                    <a:p>
                      <a:pPr>
                        <a:defRPr/>
                      </a:pPr>
                      <a:endParaRPr sz="1100">
                        <a:latin typeface="Arial"/>
                        <a:cs typeface="Arial"/>
                      </a:endParaRPr>
                    </a:p>
                  </a:txBody>
                  <a:tcPr marL="55721" marR="55721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761276969" name="Textfeld 1761276968"/>
          <p:cNvSpPr txBox="1"/>
          <p:nvPr/>
        </p:nvSpPr>
        <p:spPr bwMode="auto">
          <a:xfrm>
            <a:off x="6210601" y="1040955"/>
            <a:ext cx="3479199" cy="1048365"/>
          </a:xfrm>
          <a:prstGeom prst="rect">
            <a:avLst/>
          </a:prstGeom>
          <a:noFill/>
        </p:spPr>
        <p:txBody>
          <a:bodyPr vertOverflow="overflow" horzOverflow="overflow" vert="horz" wrap="square" lIns="74295" tIns="37148" rIns="74295" bIns="37148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fr-FR" sz="1100">
                <a:solidFill>
                  <a:srgbClr val="000000"/>
                </a:solidFill>
                <a:ea typeface="Calibri"/>
              </a:rPr>
              <a:t>Leur mettre ou leur préparer leurs lunettes ou leurs aides auditives.</a:t>
            </a:r>
            <a:endParaRPr lang="fr-FR" sz="1100"/>
          </a:p>
          <a:p>
            <a:pPr>
              <a:defRPr/>
            </a:pPr>
            <a:r>
              <a:rPr lang="fr-FR" sz="1100">
                <a:solidFill>
                  <a:srgbClr val="000000"/>
                </a:solidFill>
                <a:ea typeface="Calibri"/>
              </a:rPr>
              <a:t>Leur recommander d’enfiler leurs propres vêtements et leurs chaussures, lorsque c’est possible, ou les y aider.</a:t>
            </a:r>
            <a:endParaRPr lang="fr-FR" sz="1100"/>
          </a:p>
          <a:p>
            <a:pPr>
              <a:defRPr/>
            </a:pPr>
            <a:r>
              <a:rPr lang="fr-FR" sz="1100">
                <a:solidFill>
                  <a:srgbClr val="000000"/>
                </a:solidFill>
                <a:ea typeface="Calibri"/>
              </a:rPr>
              <a:t>Leur communiquer le planning de la journée.</a:t>
            </a:r>
            <a:endParaRPr lang="fr-FR" sz="110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158986" y="1040955"/>
            <a:ext cx="944913" cy="927836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4793946" y="2602926"/>
            <a:ext cx="970090" cy="97009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808984" y="4098358"/>
            <a:ext cx="914818" cy="914818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4853823" y="5349832"/>
            <a:ext cx="959487" cy="959487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7095341" y="2708920"/>
            <a:ext cx="833754" cy="833754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7116832" y="4077072"/>
            <a:ext cx="788495" cy="788495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7142252" y="5157192"/>
            <a:ext cx="691067" cy="942366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 flipH="0" flipV="0">
            <a:off x="3048603" y="5297365"/>
            <a:ext cx="1128345" cy="1128345"/>
          </a:xfrm>
          <a:prstGeom prst="rect">
            <a:avLst/>
          </a:prstGeom>
        </p:spPr>
      </p:pic>
      <p:pic>
        <p:nvPicPr>
          <p:cNvPr id="1592375655" name=""/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 flipH="0" flipV="0">
            <a:off x="3060514" y="4307349"/>
            <a:ext cx="1116434" cy="11164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onlyoffice/8.3.1.25</Application>
  <DocSecurity>0</DocSecurity>
  <PresentationFormat>On-screen Show (4:3)</PresentationFormat>
  <Paragraphs>0</Paragraphs>
  <Slides>2</Slides>
  <Notes>2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Theme 1</vt:lpstr>
      <vt:lpstr>Slide 1</vt:lpstr>
      <vt:lpstr>Slide 2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wadmin</dc:creator>
  <cp:keywords/>
  <dc:description/>
  <dc:identifier/>
  <dc:language/>
  <cp:lastModifiedBy>Anonym</cp:lastModifiedBy>
  <cp:revision>47</cp:revision>
  <dcterms:modified xsi:type="dcterms:W3CDTF">2025-03-03T11:43:42Z</dcterms:modified>
  <cp:category/>
  <cp:contentStatus/>
  <cp:version/>
</cp:coreProperties>
</file>